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8" r:id="rId3"/>
    <p:sldId id="263" r:id="rId4"/>
    <p:sldId id="259" r:id="rId5"/>
    <p:sldId id="262" r:id="rId6"/>
    <p:sldId id="264"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18-Jul-22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18-Jul-22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18-Jul-22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18-Jul-22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Hydropower Plant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a:bodyPr>
          <a:lstStyle/>
          <a:p>
            <a:r>
              <a:rPr lang="en-US" dirty="0" smtClean="0"/>
              <a:t>Working Principle</a:t>
            </a:r>
            <a:endParaRPr lang="en-US" dirty="0"/>
          </a:p>
        </p:txBody>
      </p:sp>
      <p:sp>
        <p:nvSpPr>
          <p:cNvPr id="3" name="Content Placeholder 2"/>
          <p:cNvSpPr>
            <a:spLocks noGrp="1"/>
          </p:cNvSpPr>
          <p:nvPr>
            <p:ph sz="half" idx="1"/>
          </p:nvPr>
        </p:nvSpPr>
        <p:spPr>
          <a:xfrm>
            <a:off x="685800" y="2286000"/>
            <a:ext cx="7543800" cy="2057400"/>
          </a:xfrm>
        </p:spPr>
        <p:txBody>
          <a:bodyPr/>
          <a:lstStyle/>
          <a:p>
            <a:pPr>
              <a:buNone/>
            </a:pPr>
            <a:r>
              <a:rPr lang="en-US" dirty="0" smtClean="0"/>
              <a:t>   </a:t>
            </a:r>
            <a:endParaRPr lang="en-US" dirty="0"/>
          </a:p>
        </p:txBody>
      </p:sp>
      <p:sp>
        <p:nvSpPr>
          <p:cNvPr id="4" name="Rectangle 3"/>
          <p:cNvSpPr/>
          <p:nvPr/>
        </p:nvSpPr>
        <p:spPr>
          <a:xfrm>
            <a:off x="914400" y="2667000"/>
            <a:ext cx="7543800" cy="2246769"/>
          </a:xfrm>
          <a:prstGeom prst="rect">
            <a:avLst/>
          </a:prstGeom>
        </p:spPr>
        <p:txBody>
          <a:bodyPr wrap="square">
            <a:spAutoFit/>
          </a:bodyPr>
          <a:lstStyle/>
          <a:p>
            <a:r>
              <a:rPr lang="en-US" sz="2800" dirty="0" smtClean="0"/>
              <a:t>Hydropower plants </a:t>
            </a:r>
            <a:r>
              <a:rPr lang="en-US" sz="2800" b="1" dirty="0" smtClean="0"/>
              <a:t>capture the energy of falling water to generate electricity</a:t>
            </a:r>
            <a:r>
              <a:rPr lang="en-US" sz="2800" dirty="0" smtClean="0"/>
              <a:t>. A turbine converts the kinetic energy of falling water into mechanical energy. Then a generator converts the mechanical energy from the turbine into electrical energy.</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normAutofit fontScale="90000"/>
          </a:bodyPr>
          <a:lstStyle/>
          <a:p>
            <a:r>
              <a:rPr lang="en-US" b="1" cap="all" dirty="0" smtClean="0"/>
              <a:t/>
            </a:r>
            <a:br>
              <a:rPr lang="en-US" b="1" cap="all" dirty="0" smtClean="0"/>
            </a:br>
            <a:r>
              <a:rPr lang="en-US" b="1" cap="all" dirty="0" smtClean="0"/>
              <a:t>Types OF HYDROELECTRIC POWER PLANTS</a:t>
            </a:r>
            <a:br>
              <a:rPr lang="en-US" b="1" cap="all" dirty="0" smtClean="0"/>
            </a:br>
            <a:endParaRPr lang="en-US" dirty="0"/>
          </a:p>
        </p:txBody>
      </p:sp>
      <p:sp>
        <p:nvSpPr>
          <p:cNvPr id="3" name="Rectangle 2"/>
          <p:cNvSpPr/>
          <p:nvPr/>
        </p:nvSpPr>
        <p:spPr>
          <a:xfrm>
            <a:off x="457200" y="1828800"/>
            <a:ext cx="8153400" cy="3139321"/>
          </a:xfrm>
          <a:prstGeom prst="rect">
            <a:avLst/>
          </a:prstGeom>
        </p:spPr>
        <p:txBody>
          <a:bodyPr wrap="square">
            <a:spAutoFit/>
          </a:bodyPr>
          <a:lstStyle/>
          <a:p>
            <a:r>
              <a:rPr lang="en-US" dirty="0" smtClean="0"/>
              <a:t>Hydropower facilities range in size from large power plants, which supply many consumers with electricity, to small and even ‘micro’ plants, which are operated by individuals for their own energy needs or to sell power to utilities.</a:t>
            </a:r>
          </a:p>
          <a:p>
            <a:r>
              <a:rPr lang="en-US" b="1" i="1" dirty="0" smtClean="0"/>
              <a:t>Large Hydropower</a:t>
            </a:r>
            <a:endParaRPr lang="en-US" b="1" dirty="0" smtClean="0"/>
          </a:p>
          <a:p>
            <a:r>
              <a:rPr lang="en-US" dirty="0" smtClean="0"/>
              <a:t> </a:t>
            </a:r>
            <a:r>
              <a:rPr lang="en-US" i="1" dirty="0" smtClean="0"/>
              <a:t>large </a:t>
            </a:r>
            <a:r>
              <a:rPr lang="en-US" dirty="0" smtClean="0"/>
              <a:t>hydropower plants have a capacity of more than 30 megawatts (MW).</a:t>
            </a:r>
          </a:p>
          <a:p>
            <a:r>
              <a:rPr lang="en-US" b="1" i="1" dirty="0" smtClean="0"/>
              <a:t>Small Hydropower</a:t>
            </a:r>
            <a:endParaRPr lang="en-US" b="1" dirty="0" smtClean="0"/>
          </a:p>
          <a:p>
            <a:r>
              <a:rPr lang="en-US" dirty="0" smtClean="0"/>
              <a:t> </a:t>
            </a:r>
            <a:r>
              <a:rPr lang="en-US" i="1" dirty="0" smtClean="0"/>
              <a:t>small</a:t>
            </a:r>
            <a:r>
              <a:rPr lang="en-US" dirty="0" smtClean="0"/>
              <a:t> hydropower plants  generate between 100 kilowatts and 10 MW.</a:t>
            </a:r>
          </a:p>
          <a:p>
            <a:r>
              <a:rPr lang="en-US" b="1" i="1" dirty="0" smtClean="0"/>
              <a:t>Micro Hydropower</a:t>
            </a:r>
            <a:endParaRPr lang="en-US" b="1" dirty="0" smtClean="0"/>
          </a:p>
          <a:p>
            <a:r>
              <a:rPr lang="en-US" dirty="0" smtClean="0"/>
              <a:t>A </a:t>
            </a:r>
            <a:r>
              <a:rPr lang="en-US" i="1" dirty="0" smtClean="0"/>
              <a:t>micro</a:t>
            </a:r>
            <a:r>
              <a:rPr lang="en-US" dirty="0" smtClean="0"/>
              <a:t> hydropower plant has a capacity of up to 100 kilowatts. A small or micro hydroelectric power system can produce enough electricity for a single home, farm, ranch, or village.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a:t>
            </a:r>
            <a:endParaRPr lang="en-US" dirty="0"/>
          </a:p>
        </p:txBody>
      </p:sp>
      <p:sp>
        <p:nvSpPr>
          <p:cNvPr id="3" name="Content Placeholder 2"/>
          <p:cNvSpPr>
            <a:spLocks noGrp="1"/>
          </p:cNvSpPr>
          <p:nvPr>
            <p:ph sz="half" idx="1"/>
          </p:nvPr>
        </p:nvSpPr>
        <p:spPr>
          <a:xfrm>
            <a:off x="304800" y="1295400"/>
            <a:ext cx="4267200" cy="4724400"/>
          </a:xfrm>
        </p:spPr>
        <p:txBody>
          <a:bodyPr>
            <a:noAutofit/>
          </a:bodyPr>
          <a:lstStyle/>
          <a:p>
            <a:endParaRPr lang="en-US" sz="2400" dirty="0" smtClean="0"/>
          </a:p>
          <a:p>
            <a:endParaRPr lang="en-US" sz="2400" dirty="0" smtClean="0"/>
          </a:p>
          <a:p>
            <a:endParaRPr lang="en-US" sz="2400" dirty="0" smtClean="0"/>
          </a:p>
          <a:p>
            <a:endParaRPr lang="en-US" sz="1600" dirty="0"/>
          </a:p>
        </p:txBody>
      </p:sp>
      <p:pic>
        <p:nvPicPr>
          <p:cNvPr id="6" name="Picture 5" descr="Illustration of a diversion hydrodam."/>
          <p:cNvPicPr/>
          <p:nvPr/>
        </p:nvPicPr>
        <p:blipFill>
          <a:blip r:embed="rId2"/>
          <a:srcRect/>
          <a:stretch>
            <a:fillRect/>
          </a:stretch>
        </p:blipFill>
        <p:spPr bwMode="auto">
          <a:xfrm>
            <a:off x="4572000" y="1219200"/>
            <a:ext cx="4419600" cy="4419600"/>
          </a:xfrm>
          <a:prstGeom prst="rect">
            <a:avLst/>
          </a:prstGeom>
          <a:noFill/>
          <a:ln w="9525">
            <a:noFill/>
            <a:miter lim="800000"/>
            <a:headEnd/>
            <a:tailEnd/>
          </a:ln>
        </p:spPr>
      </p:pic>
      <p:sp>
        <p:nvSpPr>
          <p:cNvPr id="5" name="Rectangle 4"/>
          <p:cNvSpPr/>
          <p:nvPr/>
        </p:nvSpPr>
        <p:spPr>
          <a:xfrm>
            <a:off x="304800" y="1752600"/>
            <a:ext cx="3657600" cy="3539430"/>
          </a:xfrm>
          <a:prstGeom prst="rect">
            <a:avLst/>
          </a:prstGeom>
        </p:spPr>
        <p:txBody>
          <a:bodyPr wrap="square">
            <a:spAutoFit/>
          </a:bodyPr>
          <a:lstStyle/>
          <a:p>
            <a:r>
              <a:rPr lang="en-US" sz="2800" dirty="0" smtClean="0"/>
              <a:t>The </a:t>
            </a:r>
            <a:r>
              <a:rPr lang="en-US" sz="2800" dirty="0" smtClean="0"/>
              <a:t>major components of a Hydroelectric Power Plant are:-</a:t>
            </a:r>
          </a:p>
          <a:p>
            <a:pPr>
              <a:buFont typeface="Arial" pitchFamily="34" charset="0"/>
              <a:buChar char="•"/>
            </a:pPr>
            <a:r>
              <a:rPr lang="en-US" sz="2800" b="1" dirty="0" smtClean="0"/>
              <a:t>Dam/Barrage</a:t>
            </a:r>
          </a:p>
          <a:p>
            <a:pPr>
              <a:buFont typeface="Arial" pitchFamily="34" charset="0"/>
              <a:buChar char="•"/>
            </a:pPr>
            <a:r>
              <a:rPr lang="en-US" sz="2800" b="1" dirty="0" err="1" smtClean="0"/>
              <a:t>Desilting</a:t>
            </a:r>
            <a:r>
              <a:rPr lang="en-US" sz="2800" b="1" dirty="0" smtClean="0"/>
              <a:t> chambers.</a:t>
            </a:r>
            <a:endParaRPr lang="en-US" sz="2800" b="1" dirty="0" smtClean="0"/>
          </a:p>
          <a:p>
            <a:pPr>
              <a:buFont typeface="Arial" pitchFamily="34" charset="0"/>
              <a:buChar char="•"/>
            </a:pPr>
            <a:r>
              <a:rPr lang="en-US" sz="2800" b="1" dirty="0" smtClean="0"/>
              <a:t>tunnels/channels</a:t>
            </a:r>
            <a:endParaRPr lang="en-US" sz="2800" b="1" dirty="0" smtClean="0"/>
          </a:p>
          <a:p>
            <a:pPr>
              <a:buFont typeface="Arial" pitchFamily="34" charset="0"/>
              <a:buChar char="•"/>
            </a:pPr>
            <a:r>
              <a:rPr lang="en-US" sz="2800" b="1" dirty="0" smtClean="0"/>
              <a:t>Penstock</a:t>
            </a:r>
          </a:p>
          <a:p>
            <a:pPr>
              <a:buFont typeface="Arial" pitchFamily="34" charset="0"/>
              <a:buChar char="•"/>
            </a:pPr>
            <a:r>
              <a:rPr lang="en-US" sz="2800" b="1" dirty="0" smtClean="0"/>
              <a:t>Turbine</a:t>
            </a:r>
            <a:endParaRPr lang="en-US" sz="28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1219200"/>
            <a:ext cx="3886200" cy="5181600"/>
          </a:xfrm>
        </p:spPr>
        <p:txBody>
          <a:bodyPr>
            <a:noAutofit/>
          </a:bodyPr>
          <a:lstStyle/>
          <a:p>
            <a:r>
              <a:rPr lang="en-US" sz="2000" dirty="0" smtClean="0"/>
              <a:t>hydropower system, uses a dam to store river water in a reservoir. Water released from the reservoir flows through a  pipe known as a penstock. The water spins the blades in a turbine, spinning it, which in turn activates a generator to produce electricity. The water may be released to meet changing electricity needs or other needs, such as flood control, recreation, fish passage, and other environmental and water quality needs</a:t>
            </a:r>
          </a:p>
        </p:txBody>
      </p:sp>
      <p:sp>
        <p:nvSpPr>
          <p:cNvPr id="2" name="Title 1"/>
          <p:cNvSpPr>
            <a:spLocks noGrp="1"/>
          </p:cNvSpPr>
          <p:nvPr>
            <p:ph type="title"/>
          </p:nvPr>
        </p:nvSpPr>
        <p:spPr/>
        <p:txBody>
          <a:bodyPr/>
          <a:lstStyle/>
          <a:p>
            <a:r>
              <a:rPr lang="en-US" dirty="0" smtClean="0"/>
              <a:t>Working</a:t>
            </a:r>
            <a:endParaRPr lang="en-US" dirty="0"/>
          </a:p>
        </p:txBody>
      </p:sp>
      <p:pic>
        <p:nvPicPr>
          <p:cNvPr id="3074" name="Picture 2" descr="Illustration of an impoundment hydrodam."/>
          <p:cNvPicPr>
            <a:picLocks noChangeAspect="1" noChangeArrowheads="1"/>
          </p:cNvPicPr>
          <p:nvPr/>
        </p:nvPicPr>
        <p:blipFill>
          <a:blip r:embed="rId2"/>
          <a:srcRect/>
          <a:stretch>
            <a:fillRect/>
          </a:stretch>
        </p:blipFill>
        <p:spPr bwMode="auto">
          <a:xfrm>
            <a:off x="4038600" y="1329598"/>
            <a:ext cx="5105400" cy="4156801"/>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Environmental Impacts of hydropower Plants</a:t>
            </a:r>
            <a:r>
              <a:rPr lang="en-US" b="1" dirty="0" smtClean="0"/>
              <a:t/>
            </a:r>
            <a:br>
              <a:rPr lang="en-US" b="1" dirty="0" smtClean="0"/>
            </a:br>
            <a:endParaRPr lang="en-US" dirty="0"/>
          </a:p>
        </p:txBody>
      </p:sp>
      <p:sp>
        <p:nvSpPr>
          <p:cNvPr id="1025" name="Rectangle 1"/>
          <p:cNvSpPr>
            <a:spLocks noChangeArrowheads="1"/>
          </p:cNvSpPr>
          <p:nvPr/>
        </p:nvSpPr>
        <p:spPr bwMode="auto">
          <a:xfrm>
            <a:off x="914400" y="1752600"/>
            <a:ext cx="7391400" cy="3754874"/>
          </a:xfrm>
          <a:prstGeom prst="rect">
            <a:avLst/>
          </a:prstGeom>
          <a:solidFill>
            <a:srgbClr val="FFFFFF"/>
          </a:solidFill>
          <a:ln w="9525">
            <a:noFill/>
            <a:miter lim="800000"/>
            <a:headEnd/>
            <a:tailEnd/>
          </a:ln>
          <a:effectLst/>
        </p:spPr>
        <p:txBody>
          <a:bodyPr vert="horz" wrap="square" lIns="0" tIns="45720" rIns="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0000"/>
                </a:solidFill>
                <a:effectLst/>
                <a:latin typeface="Georgia" pitchFamily="18" charset="0"/>
                <a:ea typeface="Times New Roman" pitchFamily="18" charset="0"/>
                <a:cs typeface="Arial" pitchFamily="34" charset="0"/>
              </a:rPr>
              <a:t>Loss of Land</a:t>
            </a:r>
            <a:r>
              <a:rPr kumimoji="0" lang="en-US" b="0" i="0" u="none" strike="noStrike" cap="none" normalizeH="0" baseline="0" dirty="0" smtClean="0">
                <a:ln>
                  <a:noFill/>
                </a:ln>
                <a:solidFill>
                  <a:srgbClr val="000000"/>
                </a:solidFill>
                <a:effectLst/>
                <a:latin typeface="Georgia" pitchFamily="18" charset="0"/>
                <a:ea typeface="Times New Roman" pitchFamily="18" charset="0"/>
                <a:cs typeface="Arial" pitchFamily="34" charset="0"/>
              </a:rPr>
              <a:t> :</a:t>
            </a:r>
            <a:endPar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500" b="0" i="0" u="none" strike="noStrike" cap="none" normalizeH="0" baseline="0" dirty="0" smtClean="0">
                <a:ln>
                  <a:noFill/>
                </a:ln>
                <a:solidFill>
                  <a:srgbClr val="000000"/>
                </a:solidFill>
                <a:effectLst/>
                <a:latin typeface="Georgia" pitchFamily="18" charset="0"/>
                <a:ea typeface="Times New Roman" pitchFamily="18" charset="0"/>
                <a:cs typeface="Arial" pitchFamily="34" charset="0"/>
              </a:rPr>
              <a:t>Flooding land for a hydroelectric reservoir has an extreme environmental impact: it destroys forest, wildlife habitat, agricultural land, and scenic lands. </a:t>
            </a: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Impact on aquatic ecosystems</a:t>
            </a:r>
            <a:r>
              <a:rPr kumimoji="0" lang="en-US" b="0" i="0" u="none" strike="noStrike" cap="none" normalizeH="0" baseline="0" dirty="0" smtClean="0">
                <a:ln>
                  <a:noFill/>
                </a:ln>
                <a:solidFill>
                  <a:srgbClr val="000000"/>
                </a:solidFill>
                <a:effectLst/>
                <a:latin typeface="Georgia" pitchFamily="18" charset="0"/>
                <a:ea typeface="Times New Roman" pitchFamily="18" charset="0"/>
                <a:cs typeface="Arial" pitchFamily="34" charset="0"/>
              </a:rPr>
              <a:t>:</a:t>
            </a:r>
            <a:endPar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1500" dirty="0" smtClean="0">
                <a:solidFill>
                  <a:srgbClr val="000000"/>
                </a:solidFill>
                <a:latin typeface="Georgia" pitchFamily="18" charset="0"/>
                <a:ea typeface="Times New Roman" pitchFamily="18" charset="0"/>
                <a:cs typeface="Arial" pitchFamily="34" charset="0"/>
              </a:rPr>
              <a:t>F</a:t>
            </a:r>
            <a:r>
              <a:rPr kumimoji="0" lang="en-US" sz="1500" b="0" i="0" u="none" strike="noStrike" cap="none" normalizeH="0" baseline="0" dirty="0" smtClean="0">
                <a:ln>
                  <a:noFill/>
                </a:ln>
                <a:solidFill>
                  <a:srgbClr val="000000"/>
                </a:solidFill>
                <a:effectLst/>
                <a:latin typeface="Georgia" pitchFamily="18" charset="0"/>
                <a:ea typeface="Times New Roman" pitchFamily="18" charset="0"/>
                <a:cs typeface="Arial" pitchFamily="34" charset="0"/>
              </a:rPr>
              <a:t>ish and other organisms can be injured and killed by turbine blades.</a:t>
            </a: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500" b="0" i="0" u="none" strike="noStrike" cap="none" normalizeH="0" baseline="0" dirty="0" smtClean="0">
                <a:ln>
                  <a:noFill/>
                </a:ln>
                <a:solidFill>
                  <a:srgbClr val="000000"/>
                </a:solidFill>
                <a:effectLst/>
                <a:latin typeface="Georgia" pitchFamily="18" charset="0"/>
                <a:ea typeface="Times New Roman" pitchFamily="18" charset="0"/>
                <a:cs typeface="Arial" pitchFamily="34" charset="0"/>
              </a:rPr>
              <a:t>The reservoir have high amounts of sediments and nutrients, which can cultivate an excess of algae and other aquatic weeds. These can crowd out other river animal and plant-life. </a:t>
            </a:r>
            <a:endPar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inherit"/>
                <a:ea typeface="Times New Roman" pitchFamily="18" charset="0"/>
                <a:cs typeface="Arial" pitchFamily="34" charset="0"/>
              </a:rPr>
              <a:t>Global warming emissions:</a:t>
            </a:r>
            <a:endPar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500" b="0" i="0" u="none" strike="noStrike" cap="none" normalizeH="0" baseline="0" dirty="0" smtClean="0">
                <a:ln>
                  <a:noFill/>
                </a:ln>
                <a:solidFill>
                  <a:srgbClr val="000000"/>
                </a:solidFill>
                <a:effectLst/>
                <a:latin typeface="Georgia" pitchFamily="18" charset="0"/>
                <a:ea typeface="Times New Roman" pitchFamily="18" charset="0"/>
                <a:cs typeface="Arial" pitchFamily="34" charset="0"/>
              </a:rPr>
              <a:t> Global warming emissions during a facility’s operation can be significant..</a:t>
            </a: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500" b="0" i="0" u="none" strike="noStrike" cap="none" normalizeH="0" baseline="0" dirty="0" smtClean="0">
                <a:ln>
                  <a:noFill/>
                </a:ln>
                <a:solidFill>
                  <a:srgbClr val="000000"/>
                </a:solidFill>
                <a:effectLst/>
                <a:latin typeface="Georgia" pitchFamily="18" charset="0"/>
                <a:ea typeface="Times New Roman" pitchFamily="18" charset="0"/>
                <a:cs typeface="Arial" pitchFamily="34" charset="0"/>
              </a:rPr>
              <a:t>Small run-of-the-river plants emit between 0.01 and 0.03 pounds of carbon dioxide equivalent per kilowatt-hour While hydroelectric plants emit approximately 0.06 pounds of carbon dioxide equivalent per kilowatt</a:t>
            </a:r>
          </a:p>
          <a:p>
            <a:pPr marL="0" marR="0" lvl="0" indent="0" algn="l" defTabSz="914400" rtl="0" eaLnBrk="0" fontAlgn="base" latinLnBrk="0" hangingPunct="0">
              <a:lnSpc>
                <a:spcPct val="100000"/>
              </a:lnSpc>
              <a:spcBef>
                <a:spcPct val="0"/>
              </a:spcBef>
              <a:spcAft>
                <a:spcPct val="0"/>
              </a:spcAft>
              <a:buClrTx/>
              <a:buSzTx/>
              <a:buFontTx/>
              <a:buNone/>
              <a:tabLst/>
            </a:pPr>
            <a:r>
              <a:rPr lang="en-US" b="1" dirty="0" smtClean="0">
                <a:solidFill>
                  <a:srgbClr val="000000"/>
                </a:solidFill>
                <a:latin typeface="Georgia" pitchFamily="18" charset="0"/>
                <a:cs typeface="Arial" pitchFamily="34" charset="0"/>
              </a:rPr>
              <a:t>Migrations: </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smtClean="0">
                <a:solidFill>
                  <a:srgbClr val="000000"/>
                </a:solidFill>
                <a:latin typeface="Georgia" pitchFamily="18" charset="0"/>
                <a:cs typeface="Arial" pitchFamily="34" charset="0"/>
              </a:rPr>
              <a:t>People in the targeted area are Relocated.</a:t>
            </a:r>
            <a:endParaRPr kumimoji="0" lang="en-US"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a:t>
            </a:r>
            <a:endParaRPr lang="en-US" dirty="0"/>
          </a:p>
        </p:txBody>
      </p:sp>
      <p:sp>
        <p:nvSpPr>
          <p:cNvPr id="3" name="Content Placeholder 2"/>
          <p:cNvSpPr>
            <a:spLocks noGrp="1"/>
          </p:cNvSpPr>
          <p:nvPr>
            <p:ph sz="half" idx="1"/>
          </p:nvPr>
        </p:nvSpPr>
        <p:spPr>
          <a:xfrm>
            <a:off x="1295400" y="1447801"/>
            <a:ext cx="6172200" cy="4419599"/>
          </a:xfrm>
        </p:spPr>
        <p:txBody>
          <a:bodyPr>
            <a:normAutofit/>
          </a:bodyPr>
          <a:lstStyle/>
          <a:p>
            <a:r>
              <a:rPr lang="en-US" sz="2400" dirty="0" smtClean="0"/>
              <a:t>Dammed reservoirs are used for multiple purposes, such as agricultural irrigation, flood control, and recreation</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TotalTime>
  <Words>174</Words>
  <Application>Microsoft Office PowerPoint</Application>
  <PresentationFormat>On-screen Show (4:3)</PresentationFormat>
  <Paragraphs>36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Hydropower Plant</vt:lpstr>
      <vt:lpstr>Working Principle</vt:lpstr>
      <vt:lpstr> Types OF HYDROELECTRIC POWER PLANTS </vt:lpstr>
      <vt:lpstr>Construction</vt:lpstr>
      <vt:lpstr>Working</vt:lpstr>
      <vt:lpstr> Environmental Impacts of hydropower Plants </vt:lpstr>
      <vt:lpstr>Applications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Pond</dc:title>
  <dc:creator>Mandeep</dc:creator>
  <cp:lastModifiedBy>gdc</cp:lastModifiedBy>
  <cp:revision>37</cp:revision>
  <dcterms:created xsi:type="dcterms:W3CDTF">2006-08-16T00:00:00Z</dcterms:created>
  <dcterms:modified xsi:type="dcterms:W3CDTF">2022-07-18T10:16:14Z</dcterms:modified>
</cp:coreProperties>
</file>